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FDB"/>
    <a:srgbClr val="E8E9E3"/>
    <a:srgbClr val="D4D6CD"/>
    <a:srgbClr val="E0DFD8"/>
    <a:srgbClr val="F4F7F5"/>
    <a:srgbClr val="070808"/>
    <a:srgbClr val="AF0905"/>
    <a:srgbClr val="EDD3BE"/>
    <a:srgbClr val="FFD579"/>
    <a:srgbClr val="FDD7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8"/>
    <p:restoredTop sz="94694"/>
  </p:normalViewPr>
  <p:slideViewPr>
    <p:cSldViewPr snapToGrid="0">
      <p:cViewPr>
        <p:scale>
          <a:sx n="125" d="100"/>
          <a:sy n="125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06B82-922E-3317-C8EB-2A51F528B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B7A5A3-2300-96CF-F597-5E2D88244F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CB5D3-7310-3B7B-2029-F6876E4C7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EDCB5-3D95-F54D-BC85-C7CAA5199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5FE42-82D5-B3BF-D3FF-BA5FB5380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78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43106-E724-8DE4-68A3-51FE048DF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FED97-8F48-78DC-8E3D-9B64921DB6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8808F-6C38-18C6-E661-E2E73DC7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39EA3-CC4C-1BFF-193D-ED42DED54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1903E-D28D-FAF3-5C2F-371167A42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80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E18A20-79C1-52DD-F80B-9D91929419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5B186A-3A8A-3C25-EF64-D4092956F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A9A90-A430-1377-BD27-40C475DED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A1A00-2E54-3968-A9D7-DF47B95D7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60AC1-2C12-5808-0FC0-FEA220228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745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57523-3EE5-916D-1573-90722D22E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DD56C-4890-8FF6-6F17-36B9963DB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DFD04-07D7-EB24-C620-037FBEB8F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D2073-1D9B-5EDF-128E-87CCB4CD2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1BCC8-B9C6-9019-8B8C-CDA803F45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07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8F14-2557-234F-30ED-BD17D097B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BB991-22CE-190F-EDB2-FF0D5BB12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85E52-015C-B487-EFC4-EE7663BBF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8A82F-2815-3E66-EBA6-0C1C2AC85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F75F9-DE33-37FA-3CBE-3A153106D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77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E26D9-DF8F-46C1-BA65-0718D34C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2BBD2-09B9-557A-A15D-2EE697EE1B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1108DA-3FFB-9869-27E6-4322D9E141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2698C-39D3-D7C3-ECFC-DC8F3F169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B1BA1-90B2-0F96-0821-2F3C8A91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E059B-B11E-BB6E-69BA-5902DC960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1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DE9E8-3DB2-198F-A617-F3BAEFADE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60550-4E3C-395B-03C0-30014CA4B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84EB4-C112-9F86-4F88-39A2EED93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C4E05A-C146-1834-9858-AA9876BAE2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B0CB8E-E36C-91BA-8A38-4132BE2DE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BF4F94-2084-DC45-327F-43B5C7B2F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BDD095-8312-7B33-BFE6-455DCC487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A3EB4B-92EE-54FF-4E9C-F1D038E86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48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DA449-6274-1C2B-094F-E12036A4D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1CEBD7-4664-F40B-9ED4-D0796CFB7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C836F-37B6-A27F-2147-2E9D2F5FA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102793-FF33-E560-B669-9ED8F22C3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926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A17038-5C4D-C6C8-E1F4-2B2EC39B4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2901B5-F1C3-3A0A-CCE9-28981BCC8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9F6998-1C6C-1EDA-1304-D9E996F1D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57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D529A-3716-5877-FFE5-4D8025431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33FC6-E25C-C4AC-7995-5A9E8846C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420079-464E-E360-80E6-BBFA1F669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5FE42-B1B3-A44F-7432-A55BC61D1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ED3C02-4AA9-E29B-6A50-8B42B398B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0F77E-28B3-A6BE-A1FD-3C41E5AB9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73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B8112-ECB6-8BFC-8B51-166467312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67277-3DB9-F5CE-2456-1FF318E135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ED4AEF-B37B-B649-6DA1-D1A8882526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69376-21AA-72DC-1747-41D330B8B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8A53B5-7367-E52A-9B1B-A5D46D7C8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71666-9808-ECC4-E541-061B96D24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17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24F038-2579-DEAE-182A-4DECE3EDE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E25CA-F8FE-E90C-0F84-D906D74BF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71066-32ED-F5EE-D68A-E48F6A8E7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D3130-CFBC-6745-9C69-FF9D78658A91}" type="datetimeFigureOut">
              <a:rPr lang="en-US" smtClean="0"/>
              <a:t>1/25/26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BE242E-2322-9C1F-30AC-A4186DF0C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E5C75-30F0-8025-8044-C0A2AF837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71FD4-8EE8-EE4A-B4C4-8FA6C80D5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3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>
            <a:extLst>
              <a:ext uri="{FF2B5EF4-FFF2-40B4-BE49-F238E27FC236}">
                <a16:creationId xmlns:a16="http://schemas.microsoft.com/office/drawing/2014/main" id="{4764925C-4271-D447-0333-280A2A4A59DF}"/>
              </a:ext>
            </a:extLst>
          </p:cNvPr>
          <p:cNvGrpSpPr/>
          <p:nvPr/>
        </p:nvGrpSpPr>
        <p:grpSpPr>
          <a:xfrm>
            <a:off x="2497359" y="1389459"/>
            <a:ext cx="7402545" cy="4079082"/>
            <a:chOff x="2497359" y="1389459"/>
            <a:chExt cx="7402545" cy="4079082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8E75A70-E31E-08ED-D0D1-82D454F70834}"/>
                </a:ext>
              </a:extLst>
            </p:cNvPr>
            <p:cNvSpPr/>
            <p:nvPr/>
          </p:nvSpPr>
          <p:spPr>
            <a:xfrm>
              <a:off x="2497359" y="1389459"/>
              <a:ext cx="7400925" cy="40790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EAF6970-19F1-7115-D1E7-02EA826887C6}"/>
                </a:ext>
              </a:extLst>
            </p:cNvPr>
            <p:cNvSpPr txBox="1"/>
            <p:nvPr/>
          </p:nvSpPr>
          <p:spPr>
            <a:xfrm>
              <a:off x="5825648" y="2164668"/>
              <a:ext cx="3135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D579"/>
                  </a:solidFill>
                  <a:latin typeface="Sora" pitchFamily="2" charset="0"/>
                  <a:cs typeface="Sora" pitchFamily="2" charset="0"/>
                </a:rPr>
                <a:t>Fecal Contamination Indicator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8CEEF04-6C81-05E7-A64E-01BC7D242255}"/>
                </a:ext>
              </a:extLst>
            </p:cNvPr>
            <p:cNvSpPr txBox="1"/>
            <p:nvPr/>
          </p:nvSpPr>
          <p:spPr>
            <a:xfrm>
              <a:off x="7673748" y="3043867"/>
              <a:ext cx="20452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D579"/>
                  </a:solidFill>
                  <a:latin typeface="Sora" pitchFamily="2" charset="0"/>
                  <a:cs typeface="Sora" pitchFamily="2" charset="0"/>
                </a:rPr>
                <a:t>GMP Indicator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1CA6B4B6-7DAE-44AE-2919-586A397135BC}"/>
                </a:ext>
              </a:extLst>
            </p:cNvPr>
            <p:cNvSpPr txBox="1"/>
            <p:nvPr/>
          </p:nvSpPr>
          <p:spPr>
            <a:xfrm>
              <a:off x="5565829" y="3307858"/>
              <a:ext cx="171980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2709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0B2085D-AA4E-C1F6-8165-F6C14BDBF1CE}"/>
                </a:ext>
              </a:extLst>
            </p:cNvPr>
            <p:cNvSpPr txBox="1"/>
            <p:nvPr/>
          </p:nvSpPr>
          <p:spPr>
            <a:xfrm>
              <a:off x="7212482" y="3923692"/>
              <a:ext cx="242041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2709"/>
                  </a:solidFill>
                  <a:latin typeface="Sora" pitchFamily="2" charset="0"/>
                  <a:cs typeface="Sora" pitchFamily="2" charset="0"/>
                </a:rPr>
                <a:t>Listeria monocytogenes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FE9A4E7-66BE-FD7C-C3CD-1BD60C7D3D2B}"/>
                </a:ext>
              </a:extLst>
            </p:cNvPr>
            <p:cNvSpPr txBox="1"/>
            <p:nvPr/>
          </p:nvSpPr>
          <p:spPr>
            <a:xfrm>
              <a:off x="2843718" y="2077736"/>
              <a:ext cx="2359972" cy="2277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Sora" pitchFamily="2" charset="0"/>
                  <a:cs typeface="Sora" pitchFamily="2" charset="0"/>
                </a:rPr>
                <a:t>Pathogens + Hygiene Indicators</a:t>
              </a:r>
            </a:p>
            <a:p>
              <a:endParaRPr lang="en-US" dirty="0">
                <a:latin typeface="Sora" pitchFamily="2" charset="0"/>
                <a:cs typeface="Sora" pitchFamily="2" charset="0"/>
              </a:endParaRPr>
            </a:p>
            <a:p>
              <a:r>
                <a:rPr lang="en-US" sz="2000" dirty="0">
                  <a:solidFill>
                    <a:srgbClr val="017B57"/>
                  </a:solidFill>
                  <a:latin typeface="Sora" pitchFamily="2" charset="0"/>
                  <a:cs typeface="Sora" pitchFamily="2" charset="0"/>
                </a:rPr>
                <a:t>In one single PCR reaction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7D7C27C-EFD2-1698-483F-B43FCDA98650}"/>
                </a:ext>
              </a:extLst>
            </p:cNvPr>
            <p:cNvCxnSpPr>
              <a:cxnSpLocks/>
            </p:cNvCxnSpPr>
            <p:nvPr/>
          </p:nvCxnSpPr>
          <p:spPr>
            <a:xfrm>
              <a:off x="2497360" y="1720278"/>
              <a:ext cx="7402544" cy="0"/>
            </a:xfrm>
            <a:prstGeom prst="line">
              <a:avLst/>
            </a:prstGeom>
            <a:ln w="190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71183667-82DA-053C-021D-5F76D1A19930}"/>
                </a:ext>
              </a:extLst>
            </p:cNvPr>
            <p:cNvSpPr/>
            <p:nvPr/>
          </p:nvSpPr>
          <p:spPr>
            <a:xfrm>
              <a:off x="5300467" y="3231058"/>
              <a:ext cx="2093114" cy="553710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7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122C52D3-6F78-1A35-5154-B7388982DCA3}"/>
                </a:ext>
              </a:extLst>
            </p:cNvPr>
            <p:cNvSpPr/>
            <p:nvPr/>
          </p:nvSpPr>
          <p:spPr>
            <a:xfrm>
              <a:off x="5635746" y="2138695"/>
              <a:ext cx="3135865" cy="693673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D5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highlight>
                  <a:srgbClr val="FFF37C"/>
                </a:highlight>
              </a:endParaRP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C0B52DF0-C39D-4D50-CB6D-1DCB672BE3F5}"/>
                </a:ext>
              </a:extLst>
            </p:cNvPr>
            <p:cNvSpPr/>
            <p:nvPr/>
          </p:nvSpPr>
          <p:spPr>
            <a:xfrm>
              <a:off x="7548689" y="3016838"/>
              <a:ext cx="2219104" cy="449516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D5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highlight>
                  <a:srgbClr val="FFF37C"/>
                </a:highlight>
              </a:endParaRPr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4EE00668-7BB2-6908-93A8-A6C5DF6CA7F8}"/>
                </a:ext>
              </a:extLst>
            </p:cNvPr>
            <p:cNvSpPr/>
            <p:nvPr/>
          </p:nvSpPr>
          <p:spPr>
            <a:xfrm>
              <a:off x="7045208" y="3830239"/>
              <a:ext cx="2563306" cy="871713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FF7E7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65428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3E4E3-9DE6-2F83-C80B-67DE6A0A2A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3DFF603-3EF2-1EED-5C20-9DDE3E11DFE7}"/>
              </a:ext>
            </a:extLst>
          </p:cNvPr>
          <p:cNvGrpSpPr/>
          <p:nvPr/>
        </p:nvGrpSpPr>
        <p:grpSpPr>
          <a:xfrm>
            <a:off x="3106367" y="739303"/>
            <a:ext cx="5408578" cy="4565514"/>
            <a:chOff x="3106367" y="739303"/>
            <a:chExt cx="5408578" cy="456551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2621F57-9C3F-E7EE-A509-1F997E2A47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64453" y1="15495" x2="65483" y2="84049"/>
                          <a14:foregroundMark x1="52983" y1="11003" x2="35156" y2="11458"/>
                          <a14:foregroundMark x1="53800" y1="89063" x2="33452" y2="88802"/>
                          <a14:foregroundMark x1="62607" y1="36979" x2="63033" y2="73503"/>
                        </a14:backgroundRemoval>
                      </a14:imgEffect>
                    </a14:imgLayer>
                  </a14:imgProps>
                </a:ext>
              </a:extLst>
            </a:blip>
            <a:srcRect l="14344" t="-3226" r="16071" b="-4463"/>
            <a:stretch>
              <a:fillRect/>
            </a:stretch>
          </p:blipFill>
          <p:spPr>
            <a:xfrm>
              <a:off x="3106367" y="739303"/>
              <a:ext cx="5408578" cy="4565514"/>
            </a:xfrm>
            <a:prstGeom prst="rect">
              <a:avLst/>
            </a:prstGeom>
          </p:spPr>
        </p:pic>
        <p:sp>
          <p:nvSpPr>
            <p:cNvPr id="5" name="Arc 4">
              <a:extLst>
                <a:ext uri="{FF2B5EF4-FFF2-40B4-BE49-F238E27FC236}">
                  <a16:creationId xmlns:a16="http://schemas.microsoft.com/office/drawing/2014/main" id="{3C49BCA8-0F4F-9777-20B4-EB4EC8209577}"/>
                </a:ext>
              </a:extLst>
            </p:cNvPr>
            <p:cNvSpPr/>
            <p:nvPr/>
          </p:nvSpPr>
          <p:spPr>
            <a:xfrm rot="8110116">
              <a:off x="6655510" y="3960393"/>
              <a:ext cx="685195" cy="759245"/>
            </a:xfrm>
            <a:prstGeom prst="arc">
              <a:avLst/>
            </a:prstGeom>
            <a:ln w="28575">
              <a:solidFill>
                <a:srgbClr val="D4D6C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9CE81B6-8F4B-2D16-418E-9AC9C32CA6D2}"/>
                </a:ext>
              </a:extLst>
            </p:cNvPr>
            <p:cNvCxnSpPr>
              <a:cxnSpLocks/>
            </p:cNvCxnSpPr>
            <p:nvPr/>
          </p:nvCxnSpPr>
          <p:spPr>
            <a:xfrm>
              <a:off x="6725466" y="1322112"/>
              <a:ext cx="545285" cy="0"/>
            </a:xfrm>
            <a:prstGeom prst="line">
              <a:avLst/>
            </a:prstGeom>
            <a:ln w="28575">
              <a:solidFill>
                <a:srgbClr val="E0DF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47511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3886D-5A8B-A235-E68B-ADE629058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4548636E-16E5-AF70-36CC-079B4AE3BD59}"/>
              </a:ext>
            </a:extLst>
          </p:cNvPr>
          <p:cNvGrpSpPr/>
          <p:nvPr/>
        </p:nvGrpSpPr>
        <p:grpSpPr>
          <a:xfrm>
            <a:off x="3383280" y="1212850"/>
            <a:ext cx="5130800" cy="4238386"/>
            <a:chOff x="3383280" y="1212850"/>
            <a:chExt cx="5130800" cy="423838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F1B0ED6-04AA-ACFF-26E4-0199DC491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7386" r="16600"/>
            <a:stretch>
              <a:fillRect/>
            </a:stretch>
          </p:blipFill>
          <p:spPr>
            <a:xfrm>
              <a:off x="3383280" y="1212850"/>
              <a:ext cx="5130800" cy="4238386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890353C-643B-4BE6-9509-75346DFD684A}"/>
                </a:ext>
              </a:extLst>
            </p:cNvPr>
            <p:cNvSpPr txBox="1"/>
            <p:nvPr/>
          </p:nvSpPr>
          <p:spPr>
            <a:xfrm>
              <a:off x="5298416" y="3342203"/>
              <a:ext cx="13157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Black" panose="02000503020000020003" pitchFamily="2" charset="0"/>
                  <a:cs typeface="Sora" pitchFamily="2" charset="0"/>
                </a:rPr>
                <a:t>Universal Enrichment</a:t>
              </a:r>
            </a:p>
            <a:p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venir Black" panose="02000503020000020003" pitchFamily="2" charset="0"/>
                  <a:cs typeface="Sora" pitchFamily="2" charset="0"/>
                </a:rPr>
                <a:t>Broth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E9327CA-1D34-19E3-A392-5D53491769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28896" y="4509442"/>
              <a:ext cx="530636" cy="133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5866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ABC6E1-B05A-020D-C926-37F04CBF5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2E2796-5076-6034-8489-85275972DC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094" r="17162"/>
          <a:stretch>
            <a:fillRect/>
          </a:stretch>
        </p:blipFill>
        <p:spPr>
          <a:xfrm>
            <a:off x="4348480" y="2159000"/>
            <a:ext cx="326136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636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D1D00-F3A5-41F9-9397-3A4EEB383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C4EC57-EA26-FE0A-BB7C-50D4EE11D2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620" r="12094"/>
          <a:stretch>
            <a:fillRect/>
          </a:stretch>
        </p:blipFill>
        <p:spPr>
          <a:xfrm>
            <a:off x="4511040" y="2159000"/>
            <a:ext cx="333248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823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F1B336-5422-13E1-37D5-7EDD01BCB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0466F3-6956-C420-14EC-7F1E79469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292" b="80339" l="7493" r="70597">
                        <a14:foregroundMark x1="52663" y1="7487" x2="55611" y2="7292"/>
                        <a14:foregroundMark x1="68182" y1="22005" x2="68395" y2="26563"/>
                        <a14:foregroundMark x1="65909" y1="39518" x2="65909" y2="68294"/>
                        <a14:foregroundMark x1="70597" y1="49089" x2="70597" y2="54688"/>
                        <a14:foregroundMark x1="63601" y1="77083" x2="65163" y2="76563"/>
                        <a14:foregroundMark x1="37038" y1="79102" x2="43075" y2="74089"/>
                        <a14:foregroundMark x1="43075" y1="74089" x2="47621" y2="65885"/>
                        <a14:foregroundMark x1="47621" y1="65885" x2="55611" y2="62435"/>
                        <a14:foregroundMark x1="55611" y1="62435" x2="60263" y2="71680"/>
                        <a14:foregroundMark x1="60263" y1="71680" x2="57848" y2="82161"/>
                        <a14:foregroundMark x1="57848" y1="82161" x2="37393" y2="80339"/>
                        <a14:foregroundMark x1="37393" y1="80339" x2="37145" y2="79427"/>
                      </a14:backgroundRemoval>
                    </a14:imgEffect>
                  </a14:imgLayer>
                </a14:imgProps>
              </a:ext>
            </a:extLst>
          </a:blip>
          <a:srcRect l="-10754" t="-12561" r="15533" b="16345"/>
          <a:stretch>
            <a:fillRect/>
          </a:stretch>
        </p:blipFill>
        <p:spPr>
          <a:xfrm>
            <a:off x="2521744" y="307181"/>
            <a:ext cx="7400925" cy="40790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97D032-87CC-BF72-82E7-51562A726308}"/>
              </a:ext>
            </a:extLst>
          </p:cNvPr>
          <p:cNvSpPr txBox="1"/>
          <p:nvPr/>
        </p:nvSpPr>
        <p:spPr>
          <a:xfrm>
            <a:off x="3516741" y="1371684"/>
            <a:ext cx="13767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100+ yeast &amp; molds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ACC1CB-136F-E3A9-FF94-BF88C1742BA4}"/>
              </a:ext>
            </a:extLst>
          </p:cNvPr>
          <p:cNvSpPr txBox="1"/>
          <p:nvPr/>
        </p:nvSpPr>
        <p:spPr>
          <a:xfrm>
            <a:off x="3516741" y="2151894"/>
            <a:ext cx="18707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Preservative resistant yeasts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D66693-AADA-95C7-3B3C-342F4D0860F0}"/>
              </a:ext>
            </a:extLst>
          </p:cNvPr>
          <p:cNvSpPr txBox="1"/>
          <p:nvPr/>
        </p:nvSpPr>
        <p:spPr>
          <a:xfrm>
            <a:off x="3579889" y="2968607"/>
            <a:ext cx="18076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Brettanomyces species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FEC9A4B-B92A-976B-EDE4-23A8C672AD48}"/>
              </a:ext>
            </a:extLst>
          </p:cNvPr>
          <p:cNvSpPr/>
          <p:nvPr/>
        </p:nvSpPr>
        <p:spPr>
          <a:xfrm>
            <a:off x="3399425" y="485778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5D23E2-C2CD-D921-0456-12B579513BA6}"/>
              </a:ext>
            </a:extLst>
          </p:cNvPr>
          <p:cNvSpPr txBox="1"/>
          <p:nvPr/>
        </p:nvSpPr>
        <p:spPr>
          <a:xfrm>
            <a:off x="3516741" y="559481"/>
            <a:ext cx="2012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A65D00"/>
                </a:solidFill>
                <a:latin typeface="Sora" pitchFamily="2" charset="0"/>
                <a:cs typeface="Sora" pitchFamily="2" charset="0"/>
              </a:rPr>
              <a:t>100+ acidophilic bacteria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429526D4-10D4-5825-B80A-A13C9975481E}"/>
              </a:ext>
            </a:extLst>
          </p:cNvPr>
          <p:cNvSpPr/>
          <p:nvPr/>
        </p:nvSpPr>
        <p:spPr>
          <a:xfrm>
            <a:off x="3399425" y="1288203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0C2627C-1ED0-AB0D-9A68-6688CD8F555F}"/>
              </a:ext>
            </a:extLst>
          </p:cNvPr>
          <p:cNvSpPr/>
          <p:nvPr/>
        </p:nvSpPr>
        <p:spPr>
          <a:xfrm>
            <a:off x="3399425" y="2090628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148F4B3-07AB-3199-8391-184820E626EB}"/>
              </a:ext>
            </a:extLst>
          </p:cNvPr>
          <p:cNvSpPr/>
          <p:nvPr/>
        </p:nvSpPr>
        <p:spPr>
          <a:xfrm>
            <a:off x="3399425" y="2893053"/>
            <a:ext cx="2294144" cy="707309"/>
          </a:xfrm>
          <a:prstGeom prst="roundRect">
            <a:avLst>
              <a:gd name="adj" fmla="val 50000"/>
            </a:avLst>
          </a:prstGeom>
          <a:noFill/>
          <a:ln>
            <a:solidFill>
              <a:srgbClr val="FDD7B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8664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9007C-65A7-8089-4993-D0052D807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613F64BF-B7A5-C31A-45E9-8ACA2DC5A99C}"/>
              </a:ext>
            </a:extLst>
          </p:cNvPr>
          <p:cNvGrpSpPr/>
          <p:nvPr/>
        </p:nvGrpSpPr>
        <p:grpSpPr>
          <a:xfrm>
            <a:off x="2528888" y="300040"/>
            <a:ext cx="7450932" cy="4093368"/>
            <a:chOff x="2528888" y="300040"/>
            <a:chExt cx="7450932" cy="409336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B2BD7BC-BA4D-04E0-4F38-7052BB3AE6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357" b="74154" l="8452" r="76385">
                          <a14:foregroundMark x1="35653" y1="69792" x2="62145" y2="68750"/>
                          <a14:foregroundMark x1="53480" y1="73438" x2="58629" y2="74154"/>
                        </a14:backgroundRemoval>
                      </a14:imgEffect>
                    </a14:imgLayer>
                  </a14:imgProps>
                </a:ext>
              </a:extLst>
            </a:blip>
            <a:srcRect l="-7071" t="-12403" r="18497" b="29211"/>
            <a:stretch>
              <a:fillRect/>
            </a:stretch>
          </p:blipFill>
          <p:spPr>
            <a:xfrm>
              <a:off x="2528888" y="300040"/>
              <a:ext cx="7450932" cy="409336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DCA6776-EF69-E343-8253-7294D88910B5}"/>
                </a:ext>
              </a:extLst>
            </p:cNvPr>
            <p:cNvSpPr txBox="1"/>
            <p:nvPr/>
          </p:nvSpPr>
          <p:spPr>
            <a:xfrm>
              <a:off x="3588181" y="824033"/>
              <a:ext cx="18707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88B554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8103C80-AB59-13BD-9F44-30846D60C6A1}"/>
                </a:ext>
              </a:extLst>
            </p:cNvPr>
            <p:cNvSpPr txBox="1"/>
            <p:nvPr/>
          </p:nvSpPr>
          <p:spPr>
            <a:xfrm>
              <a:off x="3588181" y="1608430"/>
              <a:ext cx="206252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88B554"/>
                  </a:solidFill>
                  <a:latin typeface="Sora" pitchFamily="2" charset="0"/>
                  <a:cs typeface="Sora" pitchFamily="2" charset="0"/>
                </a:rPr>
                <a:t>E. coli O157:H7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472AEAD-6F2B-DBF9-4631-6C9388440DEC}"/>
                </a:ext>
              </a:extLst>
            </p:cNvPr>
            <p:cNvSpPr txBox="1"/>
            <p:nvPr/>
          </p:nvSpPr>
          <p:spPr>
            <a:xfrm>
              <a:off x="3651329" y="2410855"/>
              <a:ext cx="18076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88B554"/>
                  </a:solidFill>
                  <a:latin typeface="Sora" pitchFamily="2" charset="0"/>
                  <a:cs typeface="Sora" pitchFamily="2" charset="0"/>
                </a:rPr>
                <a:t>E. coli STEC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7DDA07AC-74A2-31ED-C1CC-5A069FE6DE96}"/>
                </a:ext>
              </a:extLst>
            </p:cNvPr>
            <p:cNvSpPr/>
            <p:nvPr/>
          </p:nvSpPr>
          <p:spPr>
            <a:xfrm>
              <a:off x="3470865" y="652406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0EB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97306974-1974-BFBF-9913-DE8C92E4412D}"/>
                </a:ext>
              </a:extLst>
            </p:cNvPr>
            <p:cNvSpPr/>
            <p:nvPr/>
          </p:nvSpPr>
          <p:spPr>
            <a:xfrm>
              <a:off x="3470865" y="1454831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0EB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E7F78B9F-8665-DB1B-EBCE-84D0CA715632}"/>
                </a:ext>
              </a:extLst>
            </p:cNvPr>
            <p:cNvSpPr/>
            <p:nvPr/>
          </p:nvSpPr>
          <p:spPr>
            <a:xfrm>
              <a:off x="3470865" y="2257256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D0EBC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94291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17031-4983-A425-3BE1-DB2E9D747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093493AF-3C20-6064-F155-3A72D6048F4F}"/>
              </a:ext>
            </a:extLst>
          </p:cNvPr>
          <p:cNvGrpSpPr/>
          <p:nvPr/>
        </p:nvGrpSpPr>
        <p:grpSpPr>
          <a:xfrm>
            <a:off x="2521744" y="307181"/>
            <a:ext cx="7817072" cy="4079083"/>
            <a:chOff x="2521744" y="307181"/>
            <a:chExt cx="7817072" cy="407908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B02090B-4ED8-D7BA-A352-5BF58522BF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854" b="91667" l="9979" r="89986">
                          <a14:foregroundMark x1="44389" y1="8919" x2="47514" y2="9115"/>
                          <a14:foregroundMark x1="43572" y1="91471" x2="47159" y2="91667"/>
                        </a14:backgroundRemoval>
                      </a14:imgEffect>
                    </a14:imgLayer>
                  </a14:imgProps>
                </a:ext>
              </a:extLst>
            </a:blip>
            <a:srcRect l="-16672" t="-19069" r="12917" b="14227"/>
            <a:stretch>
              <a:fillRect/>
            </a:stretch>
          </p:blipFill>
          <p:spPr>
            <a:xfrm>
              <a:off x="2521744" y="307181"/>
              <a:ext cx="7817072" cy="407908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60176C0-9C4D-EEDE-4B2E-A1F3C2917CD1}"/>
                </a:ext>
              </a:extLst>
            </p:cNvPr>
            <p:cNvSpPr txBox="1"/>
            <p:nvPr/>
          </p:nvSpPr>
          <p:spPr>
            <a:xfrm>
              <a:off x="3854406" y="1542098"/>
              <a:ext cx="17417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7F4629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4DD7C0-E07A-15AC-F841-DFD7AAC1DFCC}"/>
                </a:ext>
              </a:extLst>
            </p:cNvPr>
            <p:cNvSpPr txBox="1"/>
            <p:nvPr/>
          </p:nvSpPr>
          <p:spPr>
            <a:xfrm>
              <a:off x="3470865" y="882109"/>
              <a:ext cx="26860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7F4629"/>
                  </a:solidFill>
                  <a:latin typeface="Sora" pitchFamily="2" charset="0"/>
                  <a:cs typeface="Sora" pitchFamily="2" charset="0"/>
                </a:rPr>
                <a:t>Results in ~8 hours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C757F88-D5AE-4494-997B-843AD7DC9163}"/>
                </a:ext>
              </a:extLst>
            </p:cNvPr>
            <p:cNvSpPr/>
            <p:nvPr/>
          </p:nvSpPr>
          <p:spPr>
            <a:xfrm>
              <a:off x="3556209" y="1379432"/>
              <a:ext cx="2294144" cy="70730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EDD3B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81871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28E18-CF29-9133-5B10-44ECB1A0CA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E7DD3C5B-D861-1910-B7FB-FA5394314D6D}"/>
              </a:ext>
            </a:extLst>
          </p:cNvPr>
          <p:cNvGrpSpPr/>
          <p:nvPr/>
        </p:nvGrpSpPr>
        <p:grpSpPr>
          <a:xfrm>
            <a:off x="2067139" y="1096945"/>
            <a:ext cx="7783031" cy="4481150"/>
            <a:chOff x="2199169" y="1636149"/>
            <a:chExt cx="7783031" cy="448115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649E5D2-3003-474A-D941-3D3A864994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23000" b="-1"/>
            <a:stretch>
              <a:fillRect/>
            </a:stretch>
          </p:blipFill>
          <p:spPr>
            <a:xfrm>
              <a:off x="2209800" y="1636149"/>
              <a:ext cx="7772400" cy="4481150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ED55B4A-628B-FBDE-9F07-EF5B74650E96}"/>
                </a:ext>
              </a:extLst>
            </p:cNvPr>
            <p:cNvSpPr/>
            <p:nvPr/>
          </p:nvSpPr>
          <p:spPr>
            <a:xfrm>
              <a:off x="2199169" y="1644006"/>
              <a:ext cx="7772400" cy="4473293"/>
            </a:xfrm>
            <a:prstGeom prst="rect">
              <a:avLst/>
            </a:prstGeom>
            <a:solidFill>
              <a:schemeClr val="tx1">
                <a:alpha val="2955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2011007-0A59-D605-C36B-0B0DE0840DA1}"/>
                </a:ext>
              </a:extLst>
            </p:cNvPr>
            <p:cNvSpPr txBox="1"/>
            <p:nvPr/>
          </p:nvSpPr>
          <p:spPr>
            <a:xfrm>
              <a:off x="3656502" y="4977336"/>
              <a:ext cx="1957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E. coli STEC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4A42096-0370-3712-9D51-4BC73C87D21C}"/>
                </a:ext>
              </a:extLst>
            </p:cNvPr>
            <p:cNvSpPr txBox="1"/>
            <p:nvPr/>
          </p:nvSpPr>
          <p:spPr>
            <a:xfrm>
              <a:off x="8431122" y="4969479"/>
              <a:ext cx="14872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698FD0E-0BFB-835F-63AF-01A55F2D349B}"/>
                </a:ext>
              </a:extLst>
            </p:cNvPr>
            <p:cNvSpPr txBox="1"/>
            <p:nvPr/>
          </p:nvSpPr>
          <p:spPr>
            <a:xfrm>
              <a:off x="2328523" y="4595087"/>
              <a:ext cx="1324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TxA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BBB1245-26A9-12BE-CDD8-27F29FFE62E4}"/>
                </a:ext>
              </a:extLst>
            </p:cNvPr>
            <p:cNvSpPr txBox="1"/>
            <p:nvPr/>
          </p:nvSpPr>
          <p:spPr>
            <a:xfrm>
              <a:off x="3065845" y="4591404"/>
              <a:ext cx="17040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Listeria spp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ED96203-F380-0467-8DAC-2FA9E876C897}"/>
                </a:ext>
              </a:extLst>
            </p:cNvPr>
            <p:cNvSpPr txBox="1"/>
            <p:nvPr/>
          </p:nvSpPr>
          <p:spPr>
            <a:xfrm>
              <a:off x="4731725" y="4596911"/>
              <a:ext cx="2295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Enterobacteria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7160D1B-E8D1-7860-F817-6AEC007CEFD0}"/>
                </a:ext>
              </a:extLst>
            </p:cNvPr>
            <p:cNvSpPr txBox="1"/>
            <p:nvPr/>
          </p:nvSpPr>
          <p:spPr>
            <a:xfrm>
              <a:off x="4015212" y="4239656"/>
              <a:ext cx="1324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E. coli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67FBBFA-FC44-1AA0-A668-45F89123251B}"/>
                </a:ext>
              </a:extLst>
            </p:cNvPr>
            <p:cNvSpPr txBox="1"/>
            <p:nvPr/>
          </p:nvSpPr>
          <p:spPr>
            <a:xfrm>
              <a:off x="8506232" y="4239656"/>
              <a:ext cx="1324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Spoilage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5E3D20A-73E3-7780-AEEB-164CFB2E8BDE}"/>
                </a:ext>
              </a:extLst>
            </p:cNvPr>
            <p:cNvSpPr txBox="1"/>
            <p:nvPr/>
          </p:nvSpPr>
          <p:spPr>
            <a:xfrm>
              <a:off x="5104007" y="4239656"/>
              <a:ext cx="1324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S. aureus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4E42119-DE2C-99FE-85FC-B128BF69DC2B}"/>
                </a:ext>
              </a:extLst>
            </p:cNvPr>
            <p:cNvSpPr txBox="1"/>
            <p:nvPr/>
          </p:nvSpPr>
          <p:spPr>
            <a:xfrm>
              <a:off x="5316634" y="4961622"/>
              <a:ext cx="2295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AiGOR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F76DF60-4E49-8E54-A47F-DF1842EDD7C6}"/>
                </a:ext>
              </a:extLst>
            </p:cNvPr>
            <p:cNvSpPr txBox="1"/>
            <p:nvPr/>
          </p:nvSpPr>
          <p:spPr>
            <a:xfrm>
              <a:off x="9103031" y="4602037"/>
              <a:ext cx="7421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PRY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61F1416-2DB7-D8F5-DA12-B5253266573E}"/>
                </a:ext>
              </a:extLst>
            </p:cNvPr>
            <p:cNvSpPr txBox="1"/>
            <p:nvPr/>
          </p:nvSpPr>
          <p:spPr>
            <a:xfrm>
              <a:off x="6759066" y="4591404"/>
              <a:ext cx="27445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L. monocytogenes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C92484-6FBE-753C-41C2-4D468439152E}"/>
                </a:ext>
              </a:extLst>
            </p:cNvPr>
            <p:cNvSpPr txBox="1"/>
            <p:nvPr/>
          </p:nvSpPr>
          <p:spPr>
            <a:xfrm>
              <a:off x="6580638" y="4239656"/>
              <a:ext cx="22955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E. coli O157:H7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10F885C-9426-43BC-2F7B-5032B8F6BE90}"/>
                </a:ext>
              </a:extLst>
            </p:cNvPr>
            <p:cNvSpPr txBox="1"/>
            <p:nvPr/>
          </p:nvSpPr>
          <p:spPr>
            <a:xfrm>
              <a:off x="6464406" y="4966243"/>
              <a:ext cx="155255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LABs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8599D3A-634C-214B-89AE-77B6BF0B2594}"/>
                </a:ext>
              </a:extLst>
            </p:cNvPr>
            <p:cNvSpPr txBox="1"/>
            <p:nvPr/>
          </p:nvSpPr>
          <p:spPr>
            <a:xfrm>
              <a:off x="7425139" y="4969479"/>
              <a:ext cx="1156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Yeasts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FC530C9-2AF7-E8EE-450D-D2B9E16C14D2}"/>
                </a:ext>
              </a:extLst>
            </p:cNvPr>
            <p:cNvSpPr txBox="1"/>
            <p:nvPr/>
          </p:nvSpPr>
          <p:spPr>
            <a:xfrm>
              <a:off x="2597745" y="4969507"/>
              <a:ext cx="11567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Molds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B28823A-6E80-38A8-B1C8-113C6E3E395D}"/>
                </a:ext>
              </a:extLst>
            </p:cNvPr>
            <p:cNvSpPr txBox="1"/>
            <p:nvPr/>
          </p:nvSpPr>
          <p:spPr>
            <a:xfrm>
              <a:off x="2485827" y="4239656"/>
              <a:ext cx="14661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Indicators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4112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BD0522-D7B9-C1BC-BBB0-2FB5A0E6D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EC0C765-B42B-B384-4587-B47D34B59E2D}"/>
              </a:ext>
            </a:extLst>
          </p:cNvPr>
          <p:cNvGrpSpPr/>
          <p:nvPr/>
        </p:nvGrpSpPr>
        <p:grpSpPr>
          <a:xfrm>
            <a:off x="3670465" y="1828798"/>
            <a:ext cx="5926738" cy="2479223"/>
            <a:chOff x="3670465" y="1828798"/>
            <a:chExt cx="5926738" cy="2479223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933185BA-360F-41CC-3F9A-B28FF61FD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3855" t="32522" b="24877"/>
            <a:stretch>
              <a:fillRect/>
            </a:stretch>
          </p:blipFill>
          <p:spPr>
            <a:xfrm>
              <a:off x="3670465" y="1828798"/>
              <a:ext cx="5918330" cy="2479223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6CF3873-6A5C-5C63-8F55-1E02F52034EC}"/>
                </a:ext>
              </a:extLst>
            </p:cNvPr>
            <p:cNvSpPr/>
            <p:nvPr/>
          </p:nvSpPr>
          <p:spPr>
            <a:xfrm>
              <a:off x="3678872" y="1828798"/>
              <a:ext cx="5918331" cy="2479222"/>
            </a:xfrm>
            <a:prstGeom prst="rect">
              <a:avLst/>
            </a:prstGeom>
            <a:solidFill>
              <a:schemeClr val="tx1">
                <a:alpha val="29555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8279A76-10D2-5F00-B013-3A6B83B89326}"/>
                </a:ext>
              </a:extLst>
            </p:cNvPr>
            <p:cNvSpPr txBox="1"/>
            <p:nvPr/>
          </p:nvSpPr>
          <p:spPr>
            <a:xfrm>
              <a:off x="4921790" y="4009752"/>
              <a:ext cx="19570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E. coli STEC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931C11-1A84-F6EF-E4CB-F72615363BF5}"/>
                </a:ext>
              </a:extLst>
            </p:cNvPr>
            <p:cNvSpPr txBox="1"/>
            <p:nvPr/>
          </p:nvSpPr>
          <p:spPr>
            <a:xfrm>
              <a:off x="6203519" y="4001895"/>
              <a:ext cx="12925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Salmonella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3F437B0-FC70-2693-4B0D-F934ADC67035}"/>
                </a:ext>
              </a:extLst>
            </p:cNvPr>
            <p:cNvSpPr txBox="1"/>
            <p:nvPr/>
          </p:nvSpPr>
          <p:spPr>
            <a:xfrm>
              <a:off x="3710775" y="3776363"/>
              <a:ext cx="544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TxA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DE3A783-9C24-DDE4-4093-C9C129270CCD}"/>
                </a:ext>
              </a:extLst>
            </p:cNvPr>
            <p:cNvSpPr txBox="1"/>
            <p:nvPr/>
          </p:nvSpPr>
          <p:spPr>
            <a:xfrm>
              <a:off x="4171651" y="3772680"/>
              <a:ext cx="170408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Listeria spp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9C252B2-B71E-37E5-D2AE-5B2CF5702413}"/>
                </a:ext>
              </a:extLst>
            </p:cNvPr>
            <p:cNvSpPr txBox="1"/>
            <p:nvPr/>
          </p:nvSpPr>
          <p:spPr>
            <a:xfrm>
              <a:off x="5412221" y="3778187"/>
              <a:ext cx="229554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Enterobacteria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D2F4D05-A434-563B-B10A-261404ED3952}"/>
                </a:ext>
              </a:extLst>
            </p:cNvPr>
            <p:cNvSpPr txBox="1"/>
            <p:nvPr/>
          </p:nvSpPr>
          <p:spPr>
            <a:xfrm>
              <a:off x="6190603" y="3580425"/>
              <a:ext cx="13247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E. coli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7BB5FEB-4035-EBF7-C01F-8A77804112DA}"/>
                </a:ext>
              </a:extLst>
            </p:cNvPr>
            <p:cNvSpPr txBox="1"/>
            <p:nvPr/>
          </p:nvSpPr>
          <p:spPr>
            <a:xfrm>
              <a:off x="8679179" y="3580427"/>
              <a:ext cx="8777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Spoilage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43EF83C-2E87-A4AD-B962-E26203B8B17F}"/>
                </a:ext>
              </a:extLst>
            </p:cNvPr>
            <p:cNvSpPr txBox="1"/>
            <p:nvPr/>
          </p:nvSpPr>
          <p:spPr>
            <a:xfrm>
              <a:off x="5133170" y="3580426"/>
              <a:ext cx="13247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S. aureus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DF3A663-7E10-0911-15C2-3166D8249BA6}"/>
                </a:ext>
              </a:extLst>
            </p:cNvPr>
            <p:cNvSpPr txBox="1"/>
            <p:nvPr/>
          </p:nvSpPr>
          <p:spPr>
            <a:xfrm>
              <a:off x="8134845" y="3985235"/>
              <a:ext cx="9310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AiGOR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E64A74E-185B-5414-8185-FD9B9910F774}"/>
                </a:ext>
              </a:extLst>
            </p:cNvPr>
            <p:cNvSpPr txBox="1"/>
            <p:nvPr/>
          </p:nvSpPr>
          <p:spPr>
            <a:xfrm>
              <a:off x="8847856" y="3783313"/>
              <a:ext cx="51284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PRY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B971EF4-A2A0-74EB-D48E-1CC8AB0AE7C3}"/>
                </a:ext>
              </a:extLst>
            </p:cNvPr>
            <p:cNvSpPr txBox="1"/>
            <p:nvPr/>
          </p:nvSpPr>
          <p:spPr>
            <a:xfrm>
              <a:off x="6982360" y="3772680"/>
              <a:ext cx="19150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L. monocytogenes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F99E1ED-2907-ADA7-46C5-B458571E9F4E}"/>
                </a:ext>
              </a:extLst>
            </p:cNvPr>
            <p:cNvSpPr txBox="1"/>
            <p:nvPr/>
          </p:nvSpPr>
          <p:spPr>
            <a:xfrm>
              <a:off x="7133534" y="3580427"/>
              <a:ext cx="157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E. coli O157:H7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0B81820-4BAE-58EE-5A8D-2F9328D3A9E0}"/>
                </a:ext>
              </a:extLst>
            </p:cNvPr>
            <p:cNvSpPr txBox="1"/>
            <p:nvPr/>
          </p:nvSpPr>
          <p:spPr>
            <a:xfrm>
              <a:off x="8952101" y="3985234"/>
              <a:ext cx="594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LABs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32A66B6-8164-1723-A27E-C7856DC60429}"/>
                </a:ext>
              </a:extLst>
            </p:cNvPr>
            <p:cNvSpPr txBox="1"/>
            <p:nvPr/>
          </p:nvSpPr>
          <p:spPr>
            <a:xfrm>
              <a:off x="7354886" y="3990805"/>
              <a:ext cx="11567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Yeasts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666F2B3-B3CA-FD35-D855-73DE7C8D1CCA}"/>
                </a:ext>
              </a:extLst>
            </p:cNvPr>
            <p:cNvSpPr txBox="1"/>
            <p:nvPr/>
          </p:nvSpPr>
          <p:spPr>
            <a:xfrm>
              <a:off x="4107582" y="4001923"/>
              <a:ext cx="11567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Molds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36AF369-AACA-0CAE-09AE-3D5B9E6FB567}"/>
                </a:ext>
              </a:extLst>
            </p:cNvPr>
            <p:cNvSpPr txBox="1"/>
            <p:nvPr/>
          </p:nvSpPr>
          <p:spPr>
            <a:xfrm>
              <a:off x="4048823" y="3580427"/>
              <a:ext cx="14661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Sora" pitchFamily="2" charset="0"/>
                  <a:cs typeface="Sora" pitchFamily="2" charset="0"/>
                </a:rPr>
                <a:t>Indicators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8940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206062-2473-A5E3-621C-93F205CE8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961844-1472-8EDE-7860-0C3B74D8DF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32" r="12275" b="21694"/>
          <a:stretch>
            <a:fillRect/>
          </a:stretch>
        </p:blipFill>
        <p:spPr>
          <a:xfrm>
            <a:off x="5582093" y="2762250"/>
            <a:ext cx="1031358" cy="1044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57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57098-296E-C662-523C-74668CD51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F9B17E-6DA4-246D-D302-E89B52E59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553" y="473091"/>
            <a:ext cx="7772400" cy="521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18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8CCE0-90EF-5372-22C1-3CF97E504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47EFAA9-266F-A4B2-C9EC-927D4A41582A}"/>
              </a:ext>
            </a:extLst>
          </p:cNvPr>
          <p:cNvGrpSpPr/>
          <p:nvPr/>
        </p:nvGrpSpPr>
        <p:grpSpPr>
          <a:xfrm>
            <a:off x="2518474" y="581185"/>
            <a:ext cx="4362773" cy="5183592"/>
            <a:chOff x="2518474" y="581185"/>
            <a:chExt cx="4362773" cy="518359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D4B273A-14AE-F330-A7AA-0ECDCFE14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9264" r="4604"/>
            <a:stretch>
              <a:fillRect/>
            </a:stretch>
          </p:blipFill>
          <p:spPr>
            <a:xfrm>
              <a:off x="2518474" y="581185"/>
              <a:ext cx="4362773" cy="5183592"/>
            </a:xfrm>
            <a:prstGeom prst="rect">
              <a:avLst/>
            </a:prstGeom>
          </p:spPr>
        </p:pic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6C3C1D66-6E57-32F0-8020-B26FC09F0F85}"/>
                </a:ext>
              </a:extLst>
            </p:cNvPr>
            <p:cNvSpPr/>
            <p:nvPr/>
          </p:nvSpPr>
          <p:spPr>
            <a:xfrm>
              <a:off x="5104436" y="3923818"/>
              <a:ext cx="416688" cy="335666"/>
            </a:xfrm>
            <a:prstGeom prst="roundRect">
              <a:avLst/>
            </a:prstGeom>
            <a:solidFill>
              <a:srgbClr val="F4F7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38FD6AB-2798-FF52-9C50-3696B0DEA3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0000">
              <a:off x="5012050" y="4100253"/>
              <a:ext cx="501384" cy="1259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9828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4101</TotalTime>
  <Words>113</Words>
  <Application>Microsoft Macintosh PowerPoint</Application>
  <PresentationFormat>Widescreen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Avenir Black</vt:lpstr>
      <vt:lpstr>Calibri</vt:lpstr>
      <vt:lpstr>Calibri Light</vt:lpstr>
      <vt:lpstr>Sora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Rodrigo Malig</dc:creator>
  <cp:lastModifiedBy>Rodrigo Malig</cp:lastModifiedBy>
  <cp:revision>6</cp:revision>
  <dcterms:created xsi:type="dcterms:W3CDTF">2026-01-25T17:43:28Z</dcterms:created>
  <dcterms:modified xsi:type="dcterms:W3CDTF">2026-01-28T14:05:10Z</dcterms:modified>
</cp:coreProperties>
</file>

<file path=docProps/thumbnail.jpeg>
</file>